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4"/>
  </p:notesMasterIdLst>
  <p:sldIdLst>
    <p:sldId id="350" r:id="rId4"/>
    <p:sldId id="342" r:id="rId5"/>
    <p:sldId id="296" r:id="rId6"/>
    <p:sldId id="347" r:id="rId7"/>
    <p:sldId id="345" r:id="rId8"/>
    <p:sldId id="349" r:id="rId9"/>
    <p:sldId id="352" r:id="rId10"/>
    <p:sldId id="353" r:id="rId11"/>
    <p:sldId id="346" r:id="rId12"/>
    <p:sldId id="351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7351"/>
    <a:srgbClr val="E4FFEE"/>
    <a:srgbClr val="C9FFDE"/>
    <a:srgbClr val="D5FFE5"/>
    <a:srgbClr val="4040C8"/>
    <a:srgbClr val="8FCFFF"/>
    <a:srgbClr val="C1EBF5"/>
    <a:srgbClr val="FFC000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87F8A-FBBA-4194-92EF-E3B7737BC923}" type="datetimeFigureOut">
              <a:rPr lang="zh-CN" altLang="en-US" smtClean="0"/>
              <a:t>2025-08-23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55BEC-405C-4F3A-99E9-FFEC50D8D1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953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30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81253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267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838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348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0077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73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648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6021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0073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4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195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698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784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9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58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3.jpeg"/><Relationship Id="rId5" Type="http://schemas.openxmlformats.org/officeDocument/2006/relationships/image" Target="../media/image12.emf"/><Relationship Id="rId4" Type="http://schemas.openxmlformats.org/officeDocument/2006/relationships/package" Target="../embeddings/Microsoft_Word___1.docx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232" b="1">
                <a:solidFill>
                  <a:srgbClr val="D60093"/>
                </a:solidFill>
              </a:rPr>
              <a:t>2.</a:t>
            </a:r>
            <a:r>
              <a:rPr lang="zh-CN" altLang="en-US" sz="4232" b="1">
                <a:solidFill>
                  <a:srgbClr val="D60093"/>
                </a:solidFill>
              </a:rPr>
              <a:t>第</a:t>
            </a:r>
            <a:r>
              <a:rPr lang="en-US" altLang="zh-CN" sz="4232" b="1">
                <a:solidFill>
                  <a:srgbClr val="D60093"/>
                </a:solidFill>
              </a:rPr>
              <a:t>3</a:t>
            </a:r>
            <a:r>
              <a:rPr lang="zh-CN" altLang="en-US" sz="4232" b="1">
                <a:solidFill>
                  <a:srgbClr val="D60093"/>
                </a:solidFill>
              </a:rPr>
              <a:t>课时　乘加、乘减</a:t>
            </a:r>
            <a:endParaRPr lang="zh-CN" altLang="zh-CN" sz="4232" b="1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2782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855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041435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一、填一填。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4-5=5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			4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7-4=4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6+3=(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2+4+2=2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二、算一算。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3+1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	3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4-10=		5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2+11=		5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5-4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4+3=	5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4-15=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4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4+20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5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3-2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3125631" y="1611373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7545463" y="1611373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2503059" y="2243084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7545463" y="2229649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2205541" y="3339992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13</a:t>
            </a:r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4502427" y="3339992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7155613" y="3339992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21</a:t>
            </a:r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9539584" y="3339991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21</a:t>
            </a:r>
          </a:p>
        </p:txBody>
      </p:sp>
      <p:sp>
        <p:nvSpPr>
          <p:cNvPr id="25" name="矩形 24"/>
          <p:cNvSpPr>
            <a:spLocks noChangeAspect="1"/>
          </p:cNvSpPr>
          <p:nvPr/>
        </p:nvSpPr>
        <p:spPr>
          <a:xfrm>
            <a:off x="2205541" y="3958268"/>
            <a:ext cx="57977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11</a:t>
            </a:r>
          </a:p>
        </p:txBody>
      </p:sp>
      <p:sp>
        <p:nvSpPr>
          <p:cNvPr id="26" name="矩形 25"/>
          <p:cNvSpPr>
            <a:spLocks noChangeAspect="1"/>
          </p:cNvSpPr>
          <p:nvPr/>
        </p:nvSpPr>
        <p:spPr>
          <a:xfrm>
            <a:off x="4502427" y="3958268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7" name="矩形 26"/>
          <p:cNvSpPr>
            <a:spLocks noChangeAspect="1"/>
          </p:cNvSpPr>
          <p:nvPr/>
        </p:nvSpPr>
        <p:spPr>
          <a:xfrm>
            <a:off x="7155613" y="3958268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36</a:t>
            </a:r>
          </a:p>
        </p:txBody>
      </p:sp>
      <p:sp>
        <p:nvSpPr>
          <p:cNvPr id="28" name="矩形 27"/>
          <p:cNvSpPr>
            <a:spLocks noChangeAspect="1"/>
          </p:cNvSpPr>
          <p:nvPr/>
        </p:nvSpPr>
        <p:spPr>
          <a:xfrm>
            <a:off x="9539584" y="3958267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420719"/>
            <a:ext cx="440216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三、看图列式并计算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6222" y="1103983"/>
            <a:ext cx="8676190" cy="4457143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1048726" y="2392489"/>
            <a:ext cx="367280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4         2        2       10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240569" y="2392489"/>
            <a:ext cx="367280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4         3         2      10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994298" y="4807642"/>
            <a:ext cx="367280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3         3        1       10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5326813" y="4790377"/>
            <a:ext cx="367280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3        4         2       10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884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837910"/>
            <a:ext cx="358143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四、按规律填数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5" name="MM2QXR26.eps" descr="id:2147488270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150" y="1571622"/>
            <a:ext cx="9701759" cy="1231583"/>
          </a:xfrm>
          <a:prstGeom prst="rect">
            <a:avLst/>
          </a:prstGeom>
        </p:spPr>
      </p:pic>
      <p:sp>
        <p:nvSpPr>
          <p:cNvPr id="16" name="矩形 15"/>
          <p:cNvSpPr>
            <a:spLocks noChangeAspect="1"/>
          </p:cNvSpPr>
          <p:nvPr/>
        </p:nvSpPr>
        <p:spPr>
          <a:xfrm>
            <a:off x="6622213" y="2221942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23</a:t>
            </a:r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9256556" y="1521174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371202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五、选一选。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相差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③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对算式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3+3+3+2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改写不正确的是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3+2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4-1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③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4-2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△△△△</a:t>
            </a:r>
            <a:r>
              <a:rPr lang="en-US" altLang="zh-CN" sz="3200">
                <a:solidFill>
                  <a:srgbClr val="000000"/>
                </a:solidFill>
                <a:latin typeface="Cambria Math" panose="02040503050406030204" pitchFamily="18" charset="0"/>
                <a:cs typeface="Cambria Math" panose="02040503050406030204" pitchFamily="18" charset="0"/>
              </a:rPr>
              <a:t>△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△△△△</a:t>
            </a:r>
            <a:r>
              <a:rPr lang="en-US" altLang="zh-CN" sz="3200">
                <a:solidFill>
                  <a:srgbClr val="000000"/>
                </a:solidFill>
                <a:latin typeface="Cambria Math" panose="02040503050406030204" pitchFamily="18" charset="0"/>
                <a:cs typeface="Cambria Math" panose="02040503050406030204" pitchFamily="18" charset="0"/>
              </a:rPr>
              <a:t>△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△△△△</a:t>
            </a:r>
            <a:r>
              <a:rPr lang="en-US" altLang="zh-CN" sz="3200">
                <a:solidFill>
                  <a:srgbClr val="000000"/>
                </a:solidFill>
                <a:latin typeface="Cambria Math" panose="02040503050406030204" pitchFamily="18" charset="0"/>
                <a:cs typeface="Cambria Math" panose="02040503050406030204" pitchFamily="18" charset="0"/>
              </a:rPr>
              <a:t>△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△</a:t>
            </a:r>
            <a:r>
              <a:rPr lang="en-US" altLang="zh-CN" sz="3200">
                <a:solidFill>
                  <a:srgbClr val="000000"/>
                </a:solidFill>
                <a:latin typeface="Cambria Math" panose="02040503050406030204" pitchFamily="18" charset="0"/>
                <a:cs typeface="Cambria Math" panose="02040503050406030204" pitchFamily="18" charset="0"/>
              </a:rPr>
              <a:t>△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求图中一共有多少个</a:t>
            </a:r>
            <a:r>
              <a:rPr lang="en-US" altLang="zh-CN" sz="3200">
                <a:solidFill>
                  <a:srgbClr val="000000"/>
                </a:solidFill>
                <a:latin typeface="Cambria Math" panose="02040503050406030204" pitchFamily="18" charset="0"/>
                <a:cs typeface="Cambria Math" panose="02040503050406030204" pitchFamily="18" charset="0"/>
              </a:rPr>
              <a:t>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下列算式正确的是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3+2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③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3-2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519785" y="944231"/>
            <a:ext cx="59503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②</a:t>
            </a: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883471" y="2154382"/>
            <a:ext cx="59503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③</a:t>
            </a: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8407470" y="3861602"/>
            <a:ext cx="59503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②</a:t>
            </a:r>
          </a:p>
        </p:txBody>
      </p:sp>
    </p:spTree>
    <p:extLst>
      <p:ext uri="{BB962C8B-B14F-4D97-AF65-F5344CB8AC3E}">
        <p14:creationId xmlns:p14="http://schemas.microsoft.com/office/powerpoint/2010/main" val="1776086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389816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六、解决问题。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一共有多少棵白菜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MM2QXR27.eps" descr="id:2147488277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81342" y="1683657"/>
            <a:ext cx="4675266" cy="2463800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692150" y="4147457"/>
            <a:ext cx="2560316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4×2+1=9(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棵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336786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0585492"/>
              </p:ext>
            </p:extLst>
          </p:nvPr>
        </p:nvGraphicFramePr>
        <p:xfrm>
          <a:off x="632531" y="560096"/>
          <a:ext cx="9496672" cy="32991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文档" r:id="rId4" imgW="4558714" imgH="1583693" progId="Word.Document.12">
                  <p:embed/>
                </p:oleObj>
              </mc:Choice>
              <mc:Fallback>
                <p:oleObj name="文档" r:id="rId4" imgW="4558714" imgH="158369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32531" y="560096"/>
                        <a:ext cx="9496672" cy="329913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" name="组合 4"/>
          <p:cNvGrpSpPr/>
          <p:nvPr/>
        </p:nvGrpSpPr>
        <p:grpSpPr>
          <a:xfrm>
            <a:off x="692150" y="4147457"/>
            <a:ext cx="3700052" cy="2399503"/>
            <a:chOff x="692150" y="4147457"/>
            <a:chExt cx="3700052" cy="2399503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692150" y="4147457"/>
              <a:ext cx="3700052" cy="239950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en-US" sz="3200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欢欢</a:t>
              </a:r>
              <a:r>
                <a:rPr lang="en-US" altLang="zh-CN" sz="3200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:5×3+4=19(</a:t>
              </a:r>
              <a:r>
                <a:rPr lang="zh-CN" altLang="en-US" sz="3200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颗</a:t>
              </a:r>
              <a:r>
                <a:rPr lang="en-US" altLang="zh-CN" sz="3200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en-US" sz="3200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乐乐</a:t>
              </a:r>
              <a:r>
                <a:rPr lang="en-US" altLang="zh-CN" sz="3200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:4×3=12(</a:t>
              </a:r>
              <a:r>
                <a:rPr lang="zh-CN" altLang="en-US" sz="3200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颗</a:t>
              </a:r>
              <a:r>
                <a:rPr lang="en-US" altLang="zh-CN" sz="3200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3200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19&gt;12</a:t>
              </a: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en-US" sz="3200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欢欢</a:t>
              </a:r>
              <a:r>
                <a:rPr lang="zh-CN" altLang="en-US" sz="3200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得到</a:t>
              </a:r>
              <a:r>
                <a:rPr lang="zh-CN" altLang="en-US" sz="3200" smtClean="0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的      多</a:t>
              </a:r>
              <a:r>
                <a:rPr lang="zh-CN" altLang="en-US" sz="3200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。</a:t>
              </a:r>
            </a:p>
          </p:txBody>
        </p:sp>
        <p:pic>
          <p:nvPicPr>
            <p:cNvPr id="4" name="MM2QXR28.eps" descr="id:2147485084;FounderCES"/>
            <p:cNvPicPr/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2866889" y="5965098"/>
              <a:ext cx="475026" cy="4500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63625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941886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七、想一想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算一算。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如图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房间里的地砖坏了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要用相同的地砖把地板修补好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需要买多少块地砖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4" name="MM2QXR31.eps" descr="id:2147488312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82378" y="2750458"/>
            <a:ext cx="3342777" cy="2803661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692150" y="5554119"/>
            <a:ext cx="286809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3+2=14(</a:t>
            </a:r>
            <a:r>
              <a:rPr lang="zh-CN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块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727</TotalTime>
  <Words>162</Words>
  <Application>Microsoft Office PowerPoint</Application>
  <PresentationFormat>宽屏</PresentationFormat>
  <Paragraphs>58</Paragraphs>
  <Slides>10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3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8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Cambria Math</vt:lpstr>
      <vt:lpstr>Times New Roman</vt:lpstr>
      <vt:lpstr>Office 主题</vt:lpstr>
      <vt:lpstr>专业教辅课件Q:251490010</vt:lpstr>
      <vt:lpstr>1_专业教辅课件Q:251490010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41</cp:revision>
  <dcterms:created xsi:type="dcterms:W3CDTF">2021-07-19T03:09:34Z</dcterms:created>
  <dcterms:modified xsi:type="dcterms:W3CDTF">2025-08-23T08:19:43Z</dcterms:modified>
</cp:coreProperties>
</file>